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9" r:id="rId1"/>
  </p:sldMasterIdLst>
  <p:sldIdLst>
    <p:sldId id="256" r:id="rId2"/>
    <p:sldId id="267" r:id="rId3"/>
    <p:sldId id="257" r:id="rId4"/>
    <p:sldId id="260" r:id="rId5"/>
    <p:sldId id="268" r:id="rId6"/>
    <p:sldId id="262" r:id="rId7"/>
    <p:sldId id="258" r:id="rId8"/>
    <p:sldId id="264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14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2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4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01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1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2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78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67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2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2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96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708F8CE-D32D-4419-A995-80B2BBEE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2" y="262231"/>
            <a:ext cx="5767544" cy="38422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E0E5DAF-F62C-47D3-8B0B-30B2DCA93634}"/>
              </a:ext>
            </a:extLst>
          </p:cNvPr>
          <p:cNvSpPr txBox="1"/>
          <p:nvPr/>
        </p:nvSpPr>
        <p:spPr>
          <a:xfrm>
            <a:off x="1960880" y="4773629"/>
            <a:ext cx="8270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AUTOENCODERS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D072C74-DEC0-454C-92A2-ECA5D0A3F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9386" r="1557"/>
          <a:stretch/>
        </p:blipFill>
        <p:spPr>
          <a:xfrm>
            <a:off x="5938476" y="829558"/>
            <a:ext cx="6082592" cy="23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47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6B1A6C5-EDBB-420E-9021-91EEC8E1BAD5}"/>
              </a:ext>
            </a:extLst>
          </p:cNvPr>
          <p:cNvSpPr txBox="1"/>
          <p:nvPr/>
        </p:nvSpPr>
        <p:spPr>
          <a:xfrm>
            <a:off x="1197264" y="2517651"/>
            <a:ext cx="469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QUESTIONS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ABF809-EFAC-4485-B460-AEF1B140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094" y="137003"/>
            <a:ext cx="5465704" cy="59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8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C696F-57FF-4042-9633-45938612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80284"/>
          </a:xfrm>
        </p:spPr>
        <p:txBody>
          <a:bodyPr/>
          <a:lstStyle/>
          <a:p>
            <a:pPr algn="ctr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7F671-7134-45F0-B09F-3284FA610404}"/>
              </a:ext>
            </a:extLst>
          </p:cNvPr>
          <p:cNvSpPr/>
          <p:nvPr/>
        </p:nvSpPr>
        <p:spPr>
          <a:xfrm>
            <a:off x="1575063" y="1968840"/>
            <a:ext cx="113428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• </a:t>
            </a:r>
            <a:r>
              <a:rPr lang="fr-FR" dirty="0" err="1"/>
              <a:t>Autoencoding</a:t>
            </a:r>
            <a:endParaRPr lang="fr-FR" dirty="0"/>
          </a:p>
          <a:p>
            <a:endParaRPr lang="fr-FR" b="1" dirty="0"/>
          </a:p>
          <a:p>
            <a:r>
              <a:rPr lang="fr-FR" b="1" dirty="0"/>
              <a:t>• </a:t>
            </a:r>
            <a:r>
              <a:rPr lang="fr-FR" dirty="0" err="1"/>
              <a:t>Properties</a:t>
            </a:r>
            <a:r>
              <a:rPr lang="fr-FR" dirty="0"/>
              <a:t> of </a:t>
            </a:r>
            <a:r>
              <a:rPr lang="fr-FR" dirty="0" err="1"/>
              <a:t>autoencoders</a:t>
            </a:r>
            <a:endParaRPr lang="fr-FR" dirty="0"/>
          </a:p>
          <a:p>
            <a:endParaRPr lang="fr-FR" b="1" dirty="0"/>
          </a:p>
          <a:p>
            <a:r>
              <a:rPr lang="fr-FR" b="1" dirty="0"/>
              <a:t>• </a:t>
            </a:r>
            <a:r>
              <a:rPr lang="fr-FR" dirty="0"/>
              <a:t>Fundamental </a:t>
            </a:r>
            <a:r>
              <a:rPr lang="fr-FR" dirty="0" err="1"/>
              <a:t>theory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b="1" dirty="0"/>
              <a:t>• </a:t>
            </a:r>
            <a:r>
              <a:rPr lang="fr-FR" dirty="0"/>
              <a:t>Pros &amp; Cons</a:t>
            </a:r>
            <a:r>
              <a:rPr lang="fr-FR" b="1" dirty="0"/>
              <a:t> </a:t>
            </a:r>
          </a:p>
          <a:p>
            <a:endParaRPr lang="fr-FR" b="1" dirty="0"/>
          </a:p>
          <a:p>
            <a:r>
              <a:rPr lang="fr-FR" b="1" dirty="0"/>
              <a:t>• </a:t>
            </a:r>
            <a:r>
              <a:rPr lang="fr-FR" dirty="0"/>
              <a:t>Application areas</a:t>
            </a:r>
          </a:p>
          <a:p>
            <a:endParaRPr lang="fr-FR" dirty="0"/>
          </a:p>
          <a:p>
            <a:r>
              <a:rPr lang="fr-FR" b="1" dirty="0"/>
              <a:t>• </a:t>
            </a:r>
            <a:r>
              <a:rPr lang="fr-FR" dirty="0"/>
              <a:t>Example : MNIST </a:t>
            </a:r>
            <a:r>
              <a:rPr lang="fr-FR" dirty="0" err="1"/>
              <a:t>handwritten</a:t>
            </a:r>
            <a:r>
              <a:rPr lang="fr-FR" dirty="0"/>
              <a:t> digit </a:t>
            </a:r>
            <a:r>
              <a:rPr lang="fr-FR" dirty="0" err="1"/>
              <a:t>dataset</a:t>
            </a:r>
            <a:endParaRPr lang="fr-FR" dirty="0"/>
          </a:p>
          <a:p>
            <a:endParaRPr lang="fr-FR" dirty="0"/>
          </a:p>
          <a:p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EE13D1-6146-424F-A423-9459AA7E3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0"/>
          <a:stretch/>
        </p:blipFill>
        <p:spPr>
          <a:xfrm>
            <a:off x="6917598" y="1968840"/>
            <a:ext cx="4634736" cy="346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40E75-7DE9-4245-89D2-B8B5658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4020"/>
            <a:ext cx="10058400" cy="810704"/>
          </a:xfrm>
        </p:spPr>
        <p:txBody>
          <a:bodyPr/>
          <a:lstStyle/>
          <a:p>
            <a:pPr algn="ctr"/>
            <a:r>
              <a:rPr lang="fr-FR" dirty="0" err="1"/>
              <a:t>Autoencoding</a:t>
            </a:r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0723B-7BDD-4150-9C67-E436A9B5209C}"/>
              </a:ext>
            </a:extLst>
          </p:cNvPr>
          <p:cNvSpPr/>
          <p:nvPr/>
        </p:nvSpPr>
        <p:spPr>
          <a:xfrm>
            <a:off x="5005580" y="2924583"/>
            <a:ext cx="1930400" cy="4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333E5EE7-BDF2-445B-BF49-F8EBA387A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"/>
          <a:stretch/>
        </p:blipFill>
        <p:spPr>
          <a:xfrm>
            <a:off x="225092" y="2828516"/>
            <a:ext cx="5941610" cy="30647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C1E1063-219C-4CA1-A16A-11B90093A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" b="14521"/>
          <a:stretch/>
        </p:blipFill>
        <p:spPr>
          <a:xfrm>
            <a:off x="6507331" y="2125165"/>
            <a:ext cx="5349042" cy="318830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D858968-490C-4D6E-9910-E19641432EF1}"/>
              </a:ext>
            </a:extLst>
          </p:cNvPr>
          <p:cNvSpPr txBox="1"/>
          <p:nvPr/>
        </p:nvSpPr>
        <p:spPr>
          <a:xfrm>
            <a:off x="7086207" y="5393533"/>
            <a:ext cx="2007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Basic </a:t>
            </a:r>
            <a:r>
              <a:rPr lang="fr-FR" dirty="0" err="1"/>
              <a:t>Autoencoder</a:t>
            </a:r>
            <a:endParaRPr lang="fr-FR" dirty="0"/>
          </a:p>
          <a:p>
            <a:r>
              <a:rPr lang="fr-FR" dirty="0"/>
              <a:t>1 </a:t>
            </a:r>
            <a:r>
              <a:rPr lang="fr-FR" dirty="0" err="1"/>
              <a:t>hidden</a:t>
            </a:r>
            <a:r>
              <a:rPr lang="fr-FR" dirty="0"/>
              <a:t> layer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4A494FE-6551-4075-B45E-8D420B5AAFBF}"/>
              </a:ext>
            </a:extLst>
          </p:cNvPr>
          <p:cNvSpPr txBox="1"/>
          <p:nvPr/>
        </p:nvSpPr>
        <p:spPr>
          <a:xfrm>
            <a:off x="10013622" y="5313473"/>
            <a:ext cx="2713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Autoencoder</a:t>
            </a:r>
            <a:endParaRPr lang="fr-FR" dirty="0"/>
          </a:p>
          <a:p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6E0E2C2-7250-4E82-9866-A8BBC5C228EC}"/>
              </a:ext>
            </a:extLst>
          </p:cNvPr>
          <p:cNvSpPr txBox="1"/>
          <p:nvPr/>
        </p:nvSpPr>
        <p:spPr>
          <a:xfrm>
            <a:off x="1066800" y="1857153"/>
            <a:ext cx="9162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• Compression / </a:t>
            </a:r>
            <a:r>
              <a:rPr lang="fr-FR" b="1" dirty="0" err="1"/>
              <a:t>Decompression</a:t>
            </a:r>
            <a:r>
              <a:rPr lang="fr-FR" b="1" dirty="0"/>
              <a:t> </a:t>
            </a:r>
            <a:r>
              <a:rPr lang="fr-FR" b="1" dirty="0" err="1"/>
              <a:t>algorithm</a:t>
            </a:r>
            <a:r>
              <a:rPr lang="fr-FR" b="1" dirty="0"/>
              <a:t> </a:t>
            </a:r>
            <a:r>
              <a:rPr lang="fr-FR" b="1" dirty="0" err="1"/>
              <a:t>applies</a:t>
            </a:r>
            <a:r>
              <a:rPr lang="fr-FR" b="1" dirty="0"/>
              <a:t> on data</a:t>
            </a:r>
          </a:p>
          <a:p>
            <a:endParaRPr lang="fr-FR" dirty="0"/>
          </a:p>
          <a:p>
            <a:r>
              <a:rPr lang="fr-FR" b="1" dirty="0"/>
              <a:t>• A</a:t>
            </a:r>
            <a:r>
              <a:rPr lang="en-US" b="1" dirty="0" err="1"/>
              <a:t>utoencoders</a:t>
            </a:r>
            <a:r>
              <a:rPr lang="en-US" b="1" dirty="0"/>
              <a:t> learn a “compressed representation” of input</a:t>
            </a:r>
            <a:endParaRPr lang="fr-FR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94AB518-616A-47DF-BB6A-B7B684B91EFF}"/>
              </a:ext>
            </a:extLst>
          </p:cNvPr>
          <p:cNvSpPr txBox="1"/>
          <p:nvPr/>
        </p:nvSpPr>
        <p:spPr>
          <a:xfrm>
            <a:off x="1217310" y="5893304"/>
            <a:ext cx="427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Operating </a:t>
            </a:r>
            <a:r>
              <a:rPr lang="fr-FR" dirty="0" err="1"/>
              <a:t>principle</a:t>
            </a:r>
            <a:r>
              <a:rPr lang="fr-FR" dirty="0"/>
              <a:t> of </a:t>
            </a:r>
            <a:r>
              <a:rPr lang="fr-FR" dirty="0" err="1"/>
              <a:t>autoencoders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17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40E75-7DE9-4245-89D2-B8B5658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57" y="0"/>
            <a:ext cx="10058400" cy="1450757"/>
          </a:xfrm>
        </p:spPr>
        <p:txBody>
          <a:bodyPr/>
          <a:lstStyle/>
          <a:p>
            <a:pPr algn="ctr"/>
            <a:r>
              <a:rPr lang="fr-FR" dirty="0" err="1"/>
              <a:t>Properties</a:t>
            </a:r>
            <a:r>
              <a:rPr lang="fr-FR" dirty="0"/>
              <a:t> of </a:t>
            </a:r>
            <a:r>
              <a:rPr lang="fr-FR" dirty="0" err="1"/>
              <a:t>autoencoders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A54B3-B0DC-4D78-BE38-E87C5AA2F2DD}"/>
              </a:ext>
            </a:extLst>
          </p:cNvPr>
          <p:cNvSpPr/>
          <p:nvPr/>
        </p:nvSpPr>
        <p:spPr>
          <a:xfrm>
            <a:off x="849199" y="1912224"/>
            <a:ext cx="1134280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• Data </a:t>
            </a:r>
            <a:r>
              <a:rPr lang="fr-FR" b="1" dirty="0" err="1"/>
              <a:t>specific</a:t>
            </a:r>
            <a:r>
              <a:rPr lang="fr-FR" b="1" dirty="0"/>
              <a:t> : Able to </a:t>
            </a:r>
            <a:r>
              <a:rPr lang="fr-FR" b="1" dirty="0" err="1"/>
              <a:t>compress</a:t>
            </a:r>
            <a:r>
              <a:rPr lang="fr-FR" b="1" dirty="0"/>
              <a:t> data </a:t>
            </a:r>
            <a:r>
              <a:rPr lang="fr-FR" b="1" dirty="0" err="1"/>
              <a:t>similar</a:t>
            </a:r>
            <a:r>
              <a:rPr lang="fr-FR" b="1" dirty="0"/>
              <a:t> to </a:t>
            </a:r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they</a:t>
            </a:r>
            <a:r>
              <a:rPr lang="fr-FR" b="1" dirty="0"/>
              <a:t> have been </a:t>
            </a:r>
            <a:r>
              <a:rPr lang="fr-FR" b="1" dirty="0" err="1"/>
              <a:t>trained</a:t>
            </a:r>
            <a:r>
              <a:rPr lang="fr-FR" b="1" dirty="0"/>
              <a:t> on</a:t>
            </a:r>
          </a:p>
          <a:p>
            <a:endParaRPr lang="fr-FR" b="1" dirty="0"/>
          </a:p>
          <a:p>
            <a:r>
              <a:rPr lang="fr-FR" b="1" dirty="0"/>
              <a:t>• </a:t>
            </a:r>
            <a:r>
              <a:rPr lang="fr-FR" b="1" dirty="0" err="1"/>
              <a:t>Lossy</a:t>
            </a:r>
            <a:r>
              <a:rPr lang="fr-FR" b="1" dirty="0"/>
              <a:t> : </a:t>
            </a:r>
            <a:r>
              <a:rPr lang="fr-FR" b="1" dirty="0" err="1"/>
              <a:t>Decompressed</a:t>
            </a:r>
            <a:r>
              <a:rPr lang="fr-FR" b="1" dirty="0"/>
              <a:t> outputs </a:t>
            </a:r>
            <a:r>
              <a:rPr lang="fr-FR" b="1" dirty="0" err="1"/>
              <a:t>will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degraded</a:t>
            </a:r>
            <a:r>
              <a:rPr lang="fr-FR" b="1" dirty="0"/>
              <a:t> </a:t>
            </a:r>
            <a:r>
              <a:rPr lang="fr-FR" b="1" dirty="0" err="1"/>
              <a:t>compared</a:t>
            </a:r>
            <a:r>
              <a:rPr lang="fr-FR" b="1" dirty="0"/>
              <a:t> to the original inputs </a:t>
            </a:r>
            <a:r>
              <a:rPr lang="fr-FR" dirty="0"/>
              <a:t>(</a:t>
            </a:r>
            <a:r>
              <a:rPr lang="en-US" dirty="0"/>
              <a:t>each input image has features that        </a:t>
            </a:r>
          </a:p>
          <a:p>
            <a:r>
              <a:rPr lang="en-US" dirty="0"/>
              <a:t>   	       can normally be described as single, discrete values)</a:t>
            </a: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• </a:t>
            </a:r>
            <a:r>
              <a:rPr lang="fr-FR" b="1" dirty="0" err="1"/>
              <a:t>Learned</a:t>
            </a:r>
            <a:r>
              <a:rPr lang="fr-FR" b="1" dirty="0"/>
              <a:t> </a:t>
            </a:r>
            <a:r>
              <a:rPr lang="fr-FR" b="1" dirty="0" err="1"/>
              <a:t>automatically</a:t>
            </a:r>
            <a:r>
              <a:rPr lang="fr-FR" b="1" dirty="0"/>
              <a:t> </a:t>
            </a:r>
            <a:r>
              <a:rPr lang="fr-FR" b="1" dirty="0" err="1"/>
              <a:t>from</a:t>
            </a:r>
            <a:r>
              <a:rPr lang="fr-FR" b="1" dirty="0"/>
              <a:t> data </a:t>
            </a:r>
            <a:r>
              <a:rPr lang="fr-FR" b="1" dirty="0" err="1"/>
              <a:t>examples</a:t>
            </a:r>
            <a:r>
              <a:rPr lang="fr-FR" b="1" dirty="0"/>
              <a:t> </a:t>
            </a:r>
            <a:r>
              <a:rPr lang="fr-FR" b="1" dirty="0" err="1"/>
              <a:t>rather</a:t>
            </a:r>
            <a:r>
              <a:rPr lang="fr-FR" b="1" dirty="0"/>
              <a:t> </a:t>
            </a:r>
            <a:r>
              <a:rPr lang="fr-FR" b="1" dirty="0" err="1"/>
              <a:t>than</a:t>
            </a:r>
            <a:r>
              <a:rPr lang="fr-FR" b="1" dirty="0"/>
              <a:t> </a:t>
            </a:r>
            <a:r>
              <a:rPr lang="fr-FR" b="1" dirty="0" err="1"/>
              <a:t>engineerded</a:t>
            </a:r>
            <a:r>
              <a:rPr lang="fr-FR" b="1" dirty="0"/>
              <a:t> by a </a:t>
            </a:r>
            <a:r>
              <a:rPr lang="fr-FR" b="1" dirty="0" err="1"/>
              <a:t>human</a:t>
            </a:r>
            <a:r>
              <a:rPr lang="fr-FR" b="1" dirty="0"/>
              <a:t> : Non </a:t>
            </a:r>
            <a:r>
              <a:rPr lang="fr-FR" b="1" dirty="0" err="1"/>
              <a:t>supervised</a:t>
            </a:r>
            <a:r>
              <a:rPr lang="fr-FR" b="1" dirty="0"/>
              <a:t> / auto </a:t>
            </a:r>
            <a:r>
              <a:rPr lang="fr-FR" b="1" dirty="0" err="1"/>
              <a:t>supervised</a:t>
            </a:r>
            <a:endParaRPr lang="fr-FR" b="1" dirty="0"/>
          </a:p>
          <a:p>
            <a:r>
              <a:rPr lang="en-US" dirty="0"/>
              <a:t>   (no labeled data)</a:t>
            </a:r>
            <a:endParaRPr lang="fr-FR" dirty="0"/>
          </a:p>
          <a:p>
            <a:endParaRPr lang="fr-FR" b="1" dirty="0"/>
          </a:p>
          <a:p>
            <a:r>
              <a:rPr lang="fr-FR" b="1" dirty="0"/>
              <a:t>• To </a:t>
            </a:r>
            <a:r>
              <a:rPr lang="fr-FR" b="1" dirty="0" err="1"/>
              <a:t>build</a:t>
            </a:r>
            <a:r>
              <a:rPr lang="fr-FR" b="1" dirty="0"/>
              <a:t> an </a:t>
            </a:r>
            <a:r>
              <a:rPr lang="fr-FR" b="1" dirty="0" err="1"/>
              <a:t>autoencoder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</a:t>
            </a:r>
            <a:r>
              <a:rPr lang="fr-FR" b="1" dirty="0" err="1"/>
              <a:t>need</a:t>
            </a:r>
            <a:r>
              <a:rPr lang="fr-FR" b="1" dirty="0"/>
              <a:t>  : - an </a:t>
            </a:r>
            <a:r>
              <a:rPr lang="fr-FR" b="1" dirty="0" err="1"/>
              <a:t>encoding</a:t>
            </a:r>
            <a:r>
              <a:rPr lang="fr-FR" b="1" dirty="0"/>
              <a:t> </a:t>
            </a:r>
            <a:r>
              <a:rPr lang="fr-FR" b="1" dirty="0" err="1"/>
              <a:t>function</a:t>
            </a:r>
            <a:endParaRPr lang="fr-FR" b="1" dirty="0"/>
          </a:p>
          <a:p>
            <a:r>
              <a:rPr lang="fr-FR" b="1" dirty="0"/>
              <a:t>					   		        - a </a:t>
            </a:r>
            <a:r>
              <a:rPr lang="fr-FR" b="1" dirty="0" err="1"/>
              <a:t>decoding</a:t>
            </a:r>
            <a:r>
              <a:rPr lang="fr-FR" b="1" dirty="0"/>
              <a:t> </a:t>
            </a:r>
            <a:r>
              <a:rPr lang="fr-FR" b="1" dirty="0" err="1"/>
              <a:t>function</a:t>
            </a:r>
            <a:endParaRPr lang="fr-FR" b="1" dirty="0"/>
          </a:p>
          <a:p>
            <a:r>
              <a:rPr lang="fr-FR" b="1" dirty="0"/>
              <a:t>					       		        - a distance </a:t>
            </a:r>
            <a:r>
              <a:rPr lang="fr-FR" b="1" dirty="0" err="1"/>
              <a:t>function</a:t>
            </a:r>
            <a:r>
              <a:rPr lang="fr-FR" b="1" dirty="0"/>
              <a:t> </a:t>
            </a:r>
            <a:r>
              <a:rPr lang="fr-FR" b="1" dirty="0" err="1"/>
              <a:t>between</a:t>
            </a:r>
            <a:r>
              <a:rPr lang="fr-FR" b="1" dirty="0"/>
              <a:t> the </a:t>
            </a:r>
            <a:r>
              <a:rPr lang="fr-FR" b="1" dirty="0" err="1"/>
              <a:t>amount</a:t>
            </a:r>
            <a:r>
              <a:rPr lang="fr-FR" b="1" dirty="0"/>
              <a:t> of information </a:t>
            </a:r>
            <a:r>
              <a:rPr lang="fr-FR" b="1" dirty="0" err="1"/>
              <a:t>loss</a:t>
            </a:r>
            <a:r>
              <a:rPr lang="fr-FR" b="1" dirty="0"/>
              <a:t> </a:t>
            </a:r>
            <a:r>
              <a:rPr lang="fr-FR" b="1" dirty="0" err="1"/>
              <a:t>between</a:t>
            </a:r>
            <a:r>
              <a:rPr lang="fr-FR" b="1" dirty="0"/>
              <a:t> 					                                           </a:t>
            </a:r>
            <a:r>
              <a:rPr lang="fr-FR" b="1" dirty="0" err="1"/>
              <a:t>compressed</a:t>
            </a:r>
            <a:r>
              <a:rPr lang="fr-FR" b="1" dirty="0"/>
              <a:t>/</a:t>
            </a:r>
            <a:r>
              <a:rPr lang="fr-FR" b="1" dirty="0" err="1"/>
              <a:t>decompressed</a:t>
            </a:r>
            <a:r>
              <a:rPr lang="fr-FR" b="1" dirty="0"/>
              <a:t> </a:t>
            </a:r>
            <a:r>
              <a:rPr lang="fr-FR" b="1" dirty="0" err="1"/>
              <a:t>representation</a:t>
            </a:r>
            <a:r>
              <a:rPr lang="fr-FR" b="1" dirty="0"/>
              <a:t> of </a:t>
            </a:r>
            <a:r>
              <a:rPr lang="fr-FR" b="1" dirty="0" err="1"/>
              <a:t>your</a:t>
            </a:r>
            <a:r>
              <a:rPr lang="fr-FR" b="1" dirty="0"/>
              <a:t> data </a:t>
            </a:r>
            <a:r>
              <a:rPr lang="fr-FR" dirty="0"/>
              <a:t>(= « </a:t>
            </a:r>
            <a:r>
              <a:rPr lang="fr-FR" dirty="0" err="1"/>
              <a:t>loss</a:t>
            </a:r>
            <a:r>
              <a:rPr lang="fr-FR" dirty="0"/>
              <a:t> » </a:t>
            </a:r>
            <a:r>
              <a:rPr lang="fr-FR" dirty="0" err="1"/>
              <a:t>function</a:t>
            </a:r>
            <a:r>
              <a:rPr lang="fr-FR" dirty="0"/>
              <a:t>)</a:t>
            </a:r>
          </a:p>
          <a:p>
            <a:endParaRPr lang="fr-FR" b="1" dirty="0"/>
          </a:p>
          <a:p>
            <a:r>
              <a:rPr lang="fr-FR" b="1" dirty="0"/>
              <a:t>• </a:t>
            </a:r>
            <a:r>
              <a:rPr lang="fr-FR" b="1" dirty="0" err="1"/>
              <a:t>Number</a:t>
            </a:r>
            <a:r>
              <a:rPr lang="fr-FR" b="1" dirty="0"/>
              <a:t> of inputs = </a:t>
            </a:r>
            <a:r>
              <a:rPr lang="fr-FR" b="1" dirty="0" err="1"/>
              <a:t>Number</a:t>
            </a:r>
            <a:r>
              <a:rPr lang="fr-FR" b="1" dirty="0"/>
              <a:t> of outputs, « tunnel </a:t>
            </a:r>
            <a:r>
              <a:rPr lang="fr-FR" b="1" dirty="0" err="1"/>
              <a:t>shape</a:t>
            </a:r>
            <a:r>
              <a:rPr lang="fr-FR" b="1" dirty="0"/>
              <a:t>» for the neural network</a:t>
            </a:r>
          </a:p>
          <a:p>
            <a:endParaRPr lang="fr-FR" b="1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2123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5D7EF7-49EC-424E-B1FD-3F0317CD4024}"/>
              </a:ext>
            </a:extLst>
          </p:cNvPr>
          <p:cNvSpPr/>
          <p:nvPr/>
        </p:nvSpPr>
        <p:spPr>
          <a:xfrm>
            <a:off x="-1" y="999166"/>
            <a:ext cx="12038121" cy="19753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21B5BF-6295-4603-887B-862DC0F5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36" y="1383309"/>
            <a:ext cx="5463674" cy="363503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2326AB4-83D6-470D-B64A-EE6DE853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30" y="641543"/>
            <a:ext cx="4553629" cy="19753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73A8AC5-24B7-43D9-B4F3-E94AE79B9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129" y="3067663"/>
            <a:ext cx="4553630" cy="2899704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922FDDE-4465-4E99-B2B8-E3B0514510E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681710" y="1986858"/>
            <a:ext cx="1376038" cy="121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2ABCC21-AEEB-476C-8F52-B2311D242A5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681710" y="3200829"/>
            <a:ext cx="1376038" cy="1092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9CA8E3A-089C-43BF-928A-CBEF51CD84FE}"/>
              </a:ext>
            </a:extLst>
          </p:cNvPr>
          <p:cNvSpPr txBox="1"/>
          <p:nvPr/>
        </p:nvSpPr>
        <p:spPr>
          <a:xfrm>
            <a:off x="5515875" y="1829573"/>
            <a:ext cx="131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Under </a:t>
            </a:r>
            <a:r>
              <a:rPr lang="fr-FR" dirty="0" err="1"/>
              <a:t>complete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DBE4C41-F05C-49AD-B735-1CD7CF39A9F3}"/>
              </a:ext>
            </a:extLst>
          </p:cNvPr>
          <p:cNvSpPr txBox="1"/>
          <p:nvPr/>
        </p:nvSpPr>
        <p:spPr>
          <a:xfrm>
            <a:off x="5781091" y="3792600"/>
            <a:ext cx="131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Over </a:t>
            </a:r>
            <a:r>
              <a:rPr lang="fr-FR" dirty="0" err="1"/>
              <a:t>complete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005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40E75-7DE9-4245-89D2-B8B5658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14618"/>
          </a:xfrm>
        </p:spPr>
        <p:txBody>
          <a:bodyPr/>
          <a:lstStyle/>
          <a:p>
            <a:pPr algn="ctr"/>
            <a:r>
              <a:rPr lang="fr-FR" dirty="0"/>
              <a:t>Fundamental </a:t>
            </a:r>
            <a:r>
              <a:rPr lang="fr-FR" dirty="0" err="1"/>
              <a:t>theory</a:t>
            </a:r>
            <a:r>
              <a:rPr lang="fr-FR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EAFB5E5-84DB-4045-8D21-58410CA559AC}"/>
              </a:ext>
            </a:extLst>
          </p:cNvPr>
          <p:cNvSpPr txBox="1"/>
          <p:nvPr/>
        </p:nvSpPr>
        <p:spPr>
          <a:xfrm>
            <a:off x="6881567" y="2818614"/>
            <a:ext cx="4581427" cy="145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753605-0617-4A38-A31C-FEFE5A2A6A98}"/>
              </a:ext>
            </a:extLst>
          </p:cNvPr>
          <p:cNvSpPr txBox="1"/>
          <p:nvPr/>
        </p:nvSpPr>
        <p:spPr>
          <a:xfrm>
            <a:off x="2741356" y="3834378"/>
            <a:ext cx="69391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fr-FR" dirty="0"/>
          </a:p>
          <a:p>
            <a:r>
              <a:rPr lang="fr-FR" altLang="fr-FR" sz="1700" i="1" dirty="0">
                <a:latin typeface="Arial" panose="020B0604020202020204" pitchFamily="34" charset="0"/>
              </a:rPr>
              <a:t> z </a:t>
            </a:r>
            <a:r>
              <a:rPr lang="fr-FR" altLang="fr-FR" sz="1700" i="1" dirty="0">
                <a:latin typeface="Arial" panose="020B0604020202020204" pitchFamily="34" charset="0"/>
                <a:sym typeface="Wingdings" panose="05000000000000000000" pitchFamily="2" charset="2"/>
              </a:rPr>
              <a:t> L</a:t>
            </a:r>
            <a:r>
              <a:rPr lang="fr-FR" altLang="fr-FR" sz="1700" i="1" dirty="0">
                <a:latin typeface="Arial" panose="020B0604020202020204" pitchFamily="34" charset="0"/>
              </a:rPr>
              <a:t>atent variables or latent </a:t>
            </a:r>
            <a:r>
              <a:rPr lang="fr-FR" altLang="fr-FR" sz="1700" i="1" dirty="0" err="1">
                <a:latin typeface="Arial" panose="020B0604020202020204" pitchFamily="34" charset="0"/>
              </a:rPr>
              <a:t>representation</a:t>
            </a:r>
            <a:r>
              <a:rPr lang="fr-FR" altLang="fr-FR" sz="1700" i="1" dirty="0">
                <a:latin typeface="Arial" panose="020B0604020202020204" pitchFamily="34" charset="0"/>
              </a:rPr>
              <a:t>. </a:t>
            </a:r>
          </a:p>
          <a:p>
            <a:r>
              <a:rPr lang="fr-FR" altLang="fr-FR" sz="1700" i="1" dirty="0">
                <a:latin typeface="Arial" panose="020B0604020202020204" pitchFamily="34" charset="0"/>
              </a:rPr>
              <a:t> </a:t>
            </a:r>
            <a:r>
              <a:rPr lang="el-GR" altLang="fr-FR" sz="1700" i="1" dirty="0">
                <a:latin typeface="Arial" panose="020B0604020202020204" pitchFamily="34" charset="0"/>
              </a:rPr>
              <a:t>σ</a:t>
            </a:r>
            <a:r>
              <a:rPr lang="fr-FR" altLang="fr-FR" sz="1700" i="1" dirty="0">
                <a:latin typeface="Arial" panose="020B0604020202020204" pitchFamily="34" charset="0"/>
              </a:rPr>
              <a:t> </a:t>
            </a:r>
            <a:r>
              <a:rPr lang="fr-FR" altLang="fr-FR" sz="1700" i="1" dirty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altLang="fr-FR" sz="1700" i="1" dirty="0">
                <a:latin typeface="Arial" panose="020B0604020202020204" pitchFamily="34" charset="0"/>
              </a:rPr>
              <a:t> N</a:t>
            </a:r>
            <a:r>
              <a:rPr lang="en-US" sz="1700" i="1" dirty="0" err="1"/>
              <a:t>onlinear</a:t>
            </a:r>
            <a:r>
              <a:rPr lang="en-US" sz="1700" i="1" dirty="0"/>
              <a:t> activation function </a:t>
            </a:r>
            <a:r>
              <a:rPr lang="fr-FR" altLang="fr-FR" sz="1700" i="1" dirty="0">
                <a:latin typeface="Arial" panose="020B0604020202020204" pitchFamily="34" charset="0"/>
              </a:rPr>
              <a:t>(sigmoïde, </a:t>
            </a:r>
            <a:r>
              <a:rPr lang="fr-FR" altLang="fr-FR" sz="1700" i="1" dirty="0" err="1">
                <a:latin typeface="Arial" panose="020B0604020202020204" pitchFamily="34" charset="0"/>
              </a:rPr>
              <a:t>ReLU</a:t>
            </a:r>
            <a:r>
              <a:rPr lang="fr-FR" altLang="fr-FR" sz="1700" i="1" dirty="0">
                <a:latin typeface="Arial" panose="020B0604020202020204" pitchFamily="34" charset="0"/>
              </a:rPr>
              <a:t>)</a:t>
            </a:r>
          </a:p>
          <a:p>
            <a:r>
              <a:rPr lang="fr-FR" altLang="fr-FR" sz="1700" i="1" dirty="0">
                <a:latin typeface="Arial" panose="020B0604020202020204" pitchFamily="34" charset="0"/>
              </a:rPr>
              <a:t>W </a:t>
            </a:r>
            <a:r>
              <a:rPr lang="fr-FR" altLang="fr-FR" sz="1700" i="1" dirty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altLang="fr-FR" sz="1700" i="1" dirty="0">
                <a:latin typeface="Arial" panose="020B0604020202020204" pitchFamily="34" charset="0"/>
              </a:rPr>
              <a:t> </a:t>
            </a:r>
            <a:r>
              <a:rPr lang="fr-FR" altLang="fr-FR" sz="1700" i="1" dirty="0" err="1">
                <a:latin typeface="Arial" panose="020B0604020202020204" pitchFamily="34" charset="0"/>
              </a:rPr>
              <a:t>Weight</a:t>
            </a:r>
            <a:r>
              <a:rPr lang="fr-FR" altLang="fr-FR" sz="1700" i="1" dirty="0">
                <a:latin typeface="Arial" panose="020B0604020202020204" pitchFamily="34" charset="0"/>
              </a:rPr>
              <a:t> matrix</a:t>
            </a:r>
          </a:p>
          <a:p>
            <a:r>
              <a:rPr lang="fr-FR" altLang="fr-FR" sz="1700" i="1" dirty="0">
                <a:latin typeface="Arial" panose="020B0604020202020204" pitchFamily="34" charset="0"/>
              </a:rPr>
              <a:t> b </a:t>
            </a:r>
            <a:r>
              <a:rPr lang="fr-FR" altLang="fr-FR" sz="1700" i="1" dirty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altLang="fr-FR" sz="1700" i="1" dirty="0">
                <a:latin typeface="Arial" panose="020B0604020202020204" pitchFamily="34" charset="0"/>
              </a:rPr>
              <a:t> </a:t>
            </a:r>
            <a:r>
              <a:rPr lang="fr-FR" altLang="fr-FR" sz="1700" i="1" dirty="0" err="1">
                <a:latin typeface="Arial" panose="020B0604020202020204" pitchFamily="34" charset="0"/>
              </a:rPr>
              <a:t>Bias</a:t>
            </a:r>
            <a:r>
              <a:rPr lang="fr-FR" altLang="fr-FR" sz="1700" i="1" dirty="0">
                <a:latin typeface="Arial" panose="020B0604020202020204" pitchFamily="34" charset="0"/>
              </a:rPr>
              <a:t> </a:t>
            </a:r>
            <a:r>
              <a:rPr lang="fr-FR" altLang="fr-FR" sz="1700" i="1" dirty="0" err="1">
                <a:latin typeface="Arial" panose="020B0604020202020204" pitchFamily="34" charset="0"/>
              </a:rPr>
              <a:t>vector</a:t>
            </a:r>
            <a:endParaRPr lang="en-US" sz="1700" i="1" dirty="0"/>
          </a:p>
          <a:p>
            <a:endParaRPr lang="fr-FR" sz="1600" i="1" dirty="0"/>
          </a:p>
        </p:txBody>
      </p:sp>
      <p:pic>
        <p:nvPicPr>
          <p:cNvPr id="4" name="Image 3" descr="Une image contenant objet&#10;&#10;Description générée automatiquement">
            <a:extLst>
              <a:ext uri="{FF2B5EF4-FFF2-40B4-BE49-F238E27FC236}">
                <a16:creationId xmlns:a16="http://schemas.microsoft.com/office/drawing/2014/main" id="{7A4EACE0-D8A5-4DBF-85E9-49247314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23" y="1907197"/>
            <a:ext cx="5366825" cy="185949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D9C12BD-69D8-4AF0-A83B-078315118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\mathbf{z}">
            <a:extLst>
              <a:ext uri="{FF2B5EF4-FFF2-40B4-BE49-F238E27FC236}">
                <a16:creationId xmlns:a16="http://schemas.microsoft.com/office/drawing/2014/main" id="{C4040F12-84DA-4BC7-B8C8-1D7DC035AF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3" descr="\sigma ">
            <a:extLst>
              <a:ext uri="{FF2B5EF4-FFF2-40B4-BE49-F238E27FC236}">
                <a16:creationId xmlns:a16="http://schemas.microsoft.com/office/drawing/2014/main" id="{357AEEE3-59EB-4599-B184-227B53C147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47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4" descr="{\mathbf  {W}}">
            <a:extLst>
              <a:ext uri="{FF2B5EF4-FFF2-40B4-BE49-F238E27FC236}">
                <a16:creationId xmlns:a16="http://schemas.microsoft.com/office/drawing/2014/main" id="{D187BAC0-7FAE-474B-8979-833364FED2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827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5" descr="\mathbf {b} ">
            <a:extLst>
              <a:ext uri="{FF2B5EF4-FFF2-40B4-BE49-F238E27FC236}">
                <a16:creationId xmlns:a16="http://schemas.microsoft.com/office/drawing/2014/main" id="{21847067-70A4-4E5D-B939-1D6E6876BA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0449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AutoShape 7" descr="\sigma ">
            <a:extLst>
              <a:ext uri="{FF2B5EF4-FFF2-40B4-BE49-F238E27FC236}">
                <a16:creationId xmlns:a16="http://schemas.microsoft.com/office/drawing/2014/main" id="{809DD69F-0312-4868-8EEC-ED8DC508FC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4643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7" name="Image 1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435D0B-9EE1-4D09-9126-CA139D41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53" y="3766689"/>
            <a:ext cx="2884304" cy="658517"/>
          </a:xfrm>
          <a:prstGeom prst="rect">
            <a:avLst/>
          </a:prstGeom>
        </p:spPr>
      </p:pic>
      <p:pic>
        <p:nvPicPr>
          <p:cNvPr id="21" name="Image 20" descr="Une image contenant table&#10;&#10;Description générée automatiquement">
            <a:extLst>
              <a:ext uri="{FF2B5EF4-FFF2-40B4-BE49-F238E27FC236}">
                <a16:creationId xmlns:a16="http://schemas.microsoft.com/office/drawing/2014/main" id="{D284618E-0648-430A-9293-5B65B88D7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462" y="3785925"/>
            <a:ext cx="2555046" cy="65851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F205DCF-421F-4A73-9A69-72F999FEF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549" y="5582068"/>
            <a:ext cx="6015182" cy="51884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AEB4AF2D-8850-4173-A329-A2B845EEA766}"/>
              </a:ext>
            </a:extLst>
          </p:cNvPr>
          <p:cNvSpPr txBox="1"/>
          <p:nvPr/>
        </p:nvSpPr>
        <p:spPr>
          <a:xfrm>
            <a:off x="2503055" y="2072791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D51264-4A41-493D-BF9A-B0C5FDB35271}"/>
              </a:ext>
            </a:extLst>
          </p:cNvPr>
          <p:cNvSpPr txBox="1"/>
          <p:nvPr/>
        </p:nvSpPr>
        <p:spPr>
          <a:xfrm>
            <a:off x="2503055" y="2518463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Decoder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B7D2C44-B1B0-45BD-A187-1B89280E4D45}"/>
              </a:ext>
            </a:extLst>
          </p:cNvPr>
          <p:cNvSpPr txBox="1"/>
          <p:nvPr/>
        </p:nvSpPr>
        <p:spPr>
          <a:xfrm>
            <a:off x="2330978" y="2994280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Auto-encoder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3EFECE9-2429-4226-BA56-5A3CF6D1DDD2}"/>
              </a:ext>
            </a:extLst>
          </p:cNvPr>
          <p:cNvSpPr txBox="1"/>
          <p:nvPr/>
        </p:nvSpPr>
        <p:spPr>
          <a:xfrm>
            <a:off x="1097280" y="3900039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Encoding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6874DEC-5186-4FC4-8582-89733C607C82}"/>
              </a:ext>
            </a:extLst>
          </p:cNvPr>
          <p:cNvSpPr txBox="1"/>
          <p:nvPr/>
        </p:nvSpPr>
        <p:spPr>
          <a:xfrm>
            <a:off x="5131247" y="3883056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Decoding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235501B-E390-4CDB-96D2-CF8198B3A7B5}"/>
              </a:ext>
            </a:extLst>
          </p:cNvPr>
          <p:cNvSpPr txBox="1"/>
          <p:nvPr/>
        </p:nvSpPr>
        <p:spPr>
          <a:xfrm>
            <a:off x="1881909" y="5649635"/>
            <a:ext cx="295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Loss</a:t>
            </a:r>
            <a:r>
              <a:rPr lang="fr-FR" dirty="0"/>
              <a:t> / Reconstruction </a:t>
            </a:r>
            <a:r>
              <a:rPr lang="fr-FR" dirty="0" err="1"/>
              <a:t>error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A0744C0-564E-4B54-A497-4559C576B660}"/>
              </a:ext>
            </a:extLst>
          </p:cNvPr>
          <p:cNvSpPr txBox="1"/>
          <p:nvPr/>
        </p:nvSpPr>
        <p:spPr>
          <a:xfrm>
            <a:off x="1951644" y="4423550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i="1" u="sng" dirty="0" err="1"/>
              <a:t>With</a:t>
            </a:r>
            <a:r>
              <a:rPr lang="fr-FR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072782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F4F65D5-AEFC-424D-B421-C0A6D7A9F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3" t="2074" r="993" b="18824"/>
          <a:stretch/>
        </p:blipFill>
        <p:spPr>
          <a:xfrm>
            <a:off x="6350523" y="3617536"/>
            <a:ext cx="3068320" cy="25169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E98942-1AF9-4B1A-889D-671BC16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70857"/>
          </a:xfrm>
        </p:spPr>
        <p:txBody>
          <a:bodyPr/>
          <a:lstStyle/>
          <a:p>
            <a:pPr algn="ctr"/>
            <a:r>
              <a:rPr lang="fr-FR" dirty="0"/>
              <a:t>Pros &amp; Cons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1F5E36-A7E8-4937-9591-688F006A29F6}"/>
              </a:ext>
            </a:extLst>
          </p:cNvPr>
          <p:cNvSpPr txBox="1"/>
          <p:nvPr/>
        </p:nvSpPr>
        <p:spPr>
          <a:xfrm>
            <a:off x="820133" y="2126367"/>
            <a:ext cx="11255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• Main </a:t>
            </a:r>
            <a:r>
              <a:rPr lang="fr-FR" b="1" dirty="0" err="1"/>
              <a:t>advantages</a:t>
            </a:r>
            <a:r>
              <a:rPr lang="fr-FR" b="1" dirty="0"/>
              <a:t> : - Training </a:t>
            </a:r>
            <a:r>
              <a:rPr lang="fr-FR" b="1" dirty="0" err="1"/>
              <a:t>deep</a:t>
            </a:r>
            <a:r>
              <a:rPr lang="fr-FR" b="1" dirty="0"/>
              <a:t> networks </a:t>
            </a:r>
            <a:r>
              <a:rPr lang="fr-FR" b="1" dirty="0" err="1"/>
              <a:t>from</a:t>
            </a:r>
            <a:r>
              <a:rPr lang="fr-FR" b="1" dirty="0"/>
              <a:t> scratch</a:t>
            </a:r>
          </a:p>
          <a:p>
            <a:r>
              <a:rPr lang="fr-FR" altLang="fr-FR" dirty="0">
                <a:latin typeface="Arial Unicode MS"/>
              </a:rPr>
              <a:t>				  - </a:t>
            </a:r>
            <a:r>
              <a:rPr lang="fr-FR" altLang="fr-FR" b="1" dirty="0"/>
              <a:t>Storage gain</a:t>
            </a:r>
            <a:r>
              <a:rPr lang="fr-FR" altLang="fr-FR" sz="1400" b="1" dirty="0"/>
              <a:t> : </a:t>
            </a:r>
            <a:r>
              <a:rPr lang="fr-FR" altLang="fr-FR" b="1" dirty="0" err="1"/>
              <a:t>possibility</a:t>
            </a:r>
            <a:r>
              <a:rPr lang="fr-FR" altLang="fr-FR" b="1" dirty="0"/>
              <a:t> to </a:t>
            </a:r>
            <a:r>
              <a:rPr lang="fr-FR" altLang="fr-FR" b="1" dirty="0" err="1"/>
              <a:t>reconstruct</a:t>
            </a:r>
            <a:r>
              <a:rPr lang="fr-FR" altLang="fr-FR" b="1" dirty="0"/>
              <a:t> the input </a:t>
            </a:r>
            <a:r>
              <a:rPr lang="fr-FR" altLang="fr-FR" b="1" dirty="0" err="1"/>
              <a:t>from</a:t>
            </a:r>
            <a:r>
              <a:rPr lang="fr-FR" altLang="fr-FR" b="1" dirty="0"/>
              <a:t> the </a:t>
            </a:r>
            <a:r>
              <a:rPr lang="fr-FR" altLang="fr-FR" b="1" dirty="0" err="1"/>
              <a:t>smaller</a:t>
            </a:r>
            <a:r>
              <a:rPr lang="fr-FR" altLang="fr-FR" b="1" dirty="0"/>
              <a:t> </a:t>
            </a:r>
            <a:r>
              <a:rPr lang="fr-FR" altLang="fr-FR" b="1" dirty="0" err="1"/>
              <a:t>representation</a:t>
            </a:r>
            <a:r>
              <a:rPr lang="fr-FR" altLang="fr-FR" b="1" dirty="0"/>
              <a:t> </a:t>
            </a:r>
          </a:p>
          <a:p>
            <a:r>
              <a:rPr lang="en-US" b="1" dirty="0"/>
              <a:t>	          		   - An autoencoder doesn’t have to learn dense layers, it can use convolutional layers to learn too</a:t>
            </a:r>
            <a:endParaRPr lang="fr-FR" b="1" dirty="0"/>
          </a:p>
          <a:p>
            <a:endParaRPr lang="fr-FR" b="1" dirty="0"/>
          </a:p>
          <a:p>
            <a:r>
              <a:rPr lang="fr-FR" b="1" dirty="0"/>
              <a:t>• Main issues : - Not </a:t>
            </a:r>
            <a:r>
              <a:rPr lang="en-US" b="1" dirty="0"/>
              <a:t>good as basic algorithm at data compression ( Especially in picture compression)</a:t>
            </a:r>
          </a:p>
          <a:p>
            <a:r>
              <a:rPr lang="en-US" b="1" dirty="0"/>
              <a:t>		          - Not practical for real world data compression problems (</a:t>
            </a:r>
            <a:r>
              <a:rPr lang="en-US" dirty="0"/>
              <a:t> </a:t>
            </a:r>
            <a:r>
              <a:rPr lang="en-US" b="1" dirty="0"/>
              <a:t>you can only use them on data that is 			      	          similar to what they were trained on)</a:t>
            </a:r>
            <a:endParaRPr lang="fr-FR" b="1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10617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98942-1AF9-4B1A-889D-671BC16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17991"/>
          </a:xfrm>
        </p:spPr>
        <p:txBody>
          <a:bodyPr/>
          <a:lstStyle/>
          <a:p>
            <a:pPr algn="ctr"/>
            <a:r>
              <a:rPr lang="fr-FR" dirty="0"/>
              <a:t>Application areas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F1AEDDE-AC31-4548-B90B-13BA460CCF68}"/>
              </a:ext>
            </a:extLst>
          </p:cNvPr>
          <p:cNvSpPr txBox="1"/>
          <p:nvPr/>
        </p:nvSpPr>
        <p:spPr>
          <a:xfrm>
            <a:off x="678728" y="2205871"/>
            <a:ext cx="118023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• </a:t>
            </a:r>
            <a:r>
              <a:rPr lang="en-US" b="1" dirty="0"/>
              <a:t>Dimensionality Reduction </a:t>
            </a:r>
            <a:r>
              <a:rPr lang="en-US" dirty="0"/>
              <a:t>: improve performance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Models of smaller spaces consume less memory and runtime.</a:t>
            </a:r>
          </a:p>
          <a:p>
            <a:r>
              <a:rPr lang="en-US" dirty="0"/>
              <a:t>					         Due to non-linear nature, autoencoders tend to perform better than 										         traditional techniques like PCA etc. (data visualization)</a:t>
            </a:r>
          </a:p>
          <a:p>
            <a:endParaRPr lang="en-US" dirty="0"/>
          </a:p>
          <a:p>
            <a:r>
              <a:rPr lang="fr-FR" b="1" dirty="0"/>
              <a:t>• </a:t>
            </a:r>
            <a:r>
              <a:rPr lang="en-US" b="1" dirty="0"/>
              <a:t>Denoising and Transformation </a:t>
            </a:r>
            <a:r>
              <a:rPr lang="en-US" dirty="0"/>
              <a:t>: Distort data and add some noise in it. (image transformation, document 								        		       cleaning, applying color to images, medical image segmentation, filtering)</a:t>
            </a:r>
          </a:p>
          <a:p>
            <a:endParaRPr lang="en-US" dirty="0"/>
          </a:p>
          <a:p>
            <a:r>
              <a:rPr lang="fr-FR" b="1" dirty="0"/>
              <a:t>• </a:t>
            </a:r>
            <a:r>
              <a:rPr lang="en-US" b="1" dirty="0"/>
              <a:t>In Natural Language Processing : </a:t>
            </a:r>
            <a:r>
              <a:rPr lang="en-US" dirty="0"/>
              <a:t>Word Embeddings, Machine Translation, Document Clustering, Sentiment 										  Analysis, Paraphrase Detection</a:t>
            </a:r>
          </a:p>
          <a:p>
            <a:endParaRPr lang="en-US" dirty="0"/>
          </a:p>
          <a:p>
            <a:r>
              <a:rPr lang="fr-FR" b="1" dirty="0"/>
              <a:t>• </a:t>
            </a:r>
            <a:r>
              <a:rPr lang="en-US" b="1" dirty="0"/>
              <a:t>Image/data Generation, Anomaly detection : </a:t>
            </a:r>
            <a:r>
              <a:rPr lang="en-US" dirty="0"/>
              <a:t>Credit card fraud detection, defects in manufacturing etc.</a:t>
            </a:r>
            <a:endParaRPr lang="fr-FR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799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021A0D-20EC-4692-8D68-1B94AB5C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8971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Example : MNIST </a:t>
            </a:r>
            <a:r>
              <a:rPr lang="fr-FR" dirty="0" err="1"/>
              <a:t>handwritten</a:t>
            </a:r>
            <a:r>
              <a:rPr lang="fr-FR" dirty="0"/>
              <a:t> digit </a:t>
            </a:r>
            <a:r>
              <a:rPr lang="fr-FR" dirty="0" err="1"/>
              <a:t>dataset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0A1EF5-4D26-44A8-A271-E7B49DB9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63" y="2068844"/>
            <a:ext cx="3627120" cy="36271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208CD34-3073-45AE-8173-E55F89B21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19" t="8889" r="13565" b="6941"/>
          <a:stretch/>
        </p:blipFill>
        <p:spPr>
          <a:xfrm>
            <a:off x="5033803" y="2783983"/>
            <a:ext cx="3576541" cy="311084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A9E4E79-A18C-4526-BB25-04D05704D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" t="8326" r="21828" b="7237"/>
          <a:stretch/>
        </p:blipFill>
        <p:spPr>
          <a:xfrm>
            <a:off x="8150781" y="2783913"/>
            <a:ext cx="3287953" cy="319268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38C3F01-7096-4B19-AF2D-2CAC7FD52BEB}"/>
              </a:ext>
            </a:extLst>
          </p:cNvPr>
          <p:cNvSpPr txBox="1"/>
          <p:nvPr/>
        </p:nvSpPr>
        <p:spPr>
          <a:xfrm>
            <a:off x="6223429" y="5894828"/>
            <a:ext cx="19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Epoch</a:t>
            </a:r>
            <a:r>
              <a:rPr lang="fr-FR" dirty="0"/>
              <a:t> 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607155-0256-48EF-BBD1-DA42193E221F}"/>
              </a:ext>
            </a:extLst>
          </p:cNvPr>
          <p:cNvSpPr txBox="1"/>
          <p:nvPr/>
        </p:nvSpPr>
        <p:spPr>
          <a:xfrm>
            <a:off x="9341324" y="5882209"/>
            <a:ext cx="19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Epoch</a:t>
            </a:r>
            <a:r>
              <a:rPr lang="fr-FR" dirty="0"/>
              <a:t> 265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0AEC1A-5AA6-4535-9985-71DC50F81AD7}"/>
              </a:ext>
            </a:extLst>
          </p:cNvPr>
          <p:cNvSpPr txBox="1"/>
          <p:nvPr/>
        </p:nvSpPr>
        <p:spPr>
          <a:xfrm>
            <a:off x="5795705" y="1799701"/>
            <a:ext cx="6396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Visualization of the latent space :</a:t>
            </a:r>
          </a:p>
          <a:p>
            <a:endParaRPr lang="en-US" b="1" dirty="0"/>
          </a:p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quickly separates into clusters for each different digit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90B8DE1-C6DE-4DBA-AAA3-B035ECFF3FD8}"/>
              </a:ext>
            </a:extLst>
          </p:cNvPr>
          <p:cNvSpPr txBox="1"/>
          <p:nvPr/>
        </p:nvSpPr>
        <p:spPr>
          <a:xfrm>
            <a:off x="2410251" y="5710162"/>
            <a:ext cx="16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MNIST </a:t>
            </a:r>
            <a:r>
              <a:rPr lang="fr-FR" dirty="0" err="1"/>
              <a:t>Dataset</a:t>
            </a:r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B457FFF-DC2E-4FB8-8C76-737F37A7F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305" y="3540760"/>
            <a:ext cx="647700" cy="11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65485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931</TotalTime>
  <Words>208</Words>
  <Application>Microsoft Office PowerPoint</Application>
  <PresentationFormat>Grand écran</PresentationFormat>
  <Paragraphs>77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Arial Unicode MS</vt:lpstr>
      <vt:lpstr>Calibri</vt:lpstr>
      <vt:lpstr>Calibri Light</vt:lpstr>
      <vt:lpstr>Rétrospective</vt:lpstr>
      <vt:lpstr>Présentation PowerPoint</vt:lpstr>
      <vt:lpstr>Summary</vt:lpstr>
      <vt:lpstr>Autoencoding</vt:lpstr>
      <vt:lpstr>Properties of autoencoders</vt:lpstr>
      <vt:lpstr>Présentation PowerPoint</vt:lpstr>
      <vt:lpstr>Fundamental theory </vt:lpstr>
      <vt:lpstr>Pros &amp; Cons</vt:lpstr>
      <vt:lpstr>Application areas</vt:lpstr>
      <vt:lpstr>Example : MNIST handwritten digit dataset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ISEN</dc:creator>
  <cp:lastModifiedBy>Zoé Moulart</cp:lastModifiedBy>
  <cp:revision>60</cp:revision>
  <dcterms:created xsi:type="dcterms:W3CDTF">2018-12-01T17:00:13Z</dcterms:created>
  <dcterms:modified xsi:type="dcterms:W3CDTF">2020-02-05T08:50:17Z</dcterms:modified>
</cp:coreProperties>
</file>